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1B94"/>
    <a:srgbClr val="57D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0BB320-0212-4948-897E-D3770E6D1D9A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0D3190-56AE-416D-8C0A-6E423F8253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6376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alphaModFix amt="4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357158" y="285728"/>
            <a:ext cx="8501122" cy="6215106"/>
          </a:xfrm>
          <a:prstGeom prst="roundRect">
            <a:avLst>
              <a:gd name="adj" fmla="val 9106"/>
            </a:avLst>
          </a:prstGeom>
          <a:noFill/>
          <a:ln>
            <a:solidFill>
              <a:srgbClr val="57D3FF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0_75c96_b715e7d3_XL.jpeg"/>
          <p:cNvPicPr>
            <a:picLocks noChangeAspect="1"/>
          </p:cNvPicPr>
          <p:nvPr userDrawn="1"/>
        </p:nvPicPr>
        <p:blipFill>
          <a:blip r:embed="rId1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406" y="71414"/>
            <a:ext cx="2000264" cy="20002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3CAFAF-F440-4BEA-83C0-06215780B219}" type="datetimeFigureOut">
              <a:rPr lang="ru-RU" smtClean="0"/>
              <a:pPr/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corowina.ucoz.com</a:t>
            </a:r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iveinternet.ru/users/4455035/post189332805/" TargetMode="External"/><Relationship Id="rId7" Type="http://schemas.openxmlformats.org/officeDocument/2006/relationships/hyperlink" Target="http://www.gpark.kz/gdefon/download/241668?PHPSESSID=8e2f6e45406bb9e6af6c1e6d59252946" TargetMode="External"/><Relationship Id="rId2" Type="http://schemas.openxmlformats.org/officeDocument/2006/relationships/hyperlink" Target="http://www.womanparadise.ru/?p=5413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dietaonline.ru/community/post.php?topic_id=30706&amp;page=43" TargetMode="External"/><Relationship Id="rId5" Type="http://schemas.openxmlformats.org/officeDocument/2006/relationships/hyperlink" Target="http://corowina.ucoz.com/" TargetMode="External"/><Relationship Id="rId4" Type="http://schemas.openxmlformats.org/officeDocument/2006/relationships/hyperlink" Target="http://foto.mail.ru/community/bodiflex/1#page=/community/bodiflex/1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gif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1770657"/>
            <a:ext cx="7772400" cy="1470025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Система</a:t>
            </a:r>
            <a:endParaRPr lang="ru-RU" b="1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923928" y="5013176"/>
            <a:ext cx="5040560" cy="1345704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1800" b="1" i="1" dirty="0" smtClean="0">
                <a:solidFill>
                  <a:schemeClr val="tx1"/>
                </a:solidFill>
              </a:rPr>
              <a:t>Материал подготовил </a:t>
            </a:r>
          </a:p>
          <a:p>
            <a:pPr>
              <a:spcBef>
                <a:spcPts val="0"/>
              </a:spcBef>
            </a:pPr>
            <a:r>
              <a:rPr lang="ru-RU" sz="1800" b="1" i="1" dirty="0" smtClean="0">
                <a:solidFill>
                  <a:schemeClr val="tx1"/>
                </a:solidFill>
              </a:rPr>
              <a:t>учитель физкультуры высшей категории</a:t>
            </a:r>
          </a:p>
          <a:p>
            <a:pPr>
              <a:spcBef>
                <a:spcPts val="0"/>
              </a:spcBef>
            </a:pPr>
            <a:r>
              <a:rPr lang="ru-RU" sz="1800" b="1" i="1" dirty="0" smtClean="0">
                <a:solidFill>
                  <a:schemeClr val="tx1"/>
                </a:solidFill>
              </a:rPr>
              <a:t>Чумаков Владимир Петрович.</a:t>
            </a:r>
            <a:endParaRPr lang="ru-RU" sz="1800" b="1" i="1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91550" y="2505670"/>
            <a:ext cx="516090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7200" b="1" i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</a:rPr>
              <a:t>БОДИФЛЕКС</a:t>
            </a:r>
            <a:endParaRPr lang="ru-RU" sz="7200" b="1" i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19672" y="404664"/>
            <a:ext cx="70567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МБОУ </a:t>
            </a:r>
            <a:r>
              <a:rPr lang="ru-RU" b="1" i="1" dirty="0">
                <a:solidFill>
                  <a:srgbClr val="002060"/>
                </a:solidFill>
              </a:rPr>
              <a:t>«Средняя общеобразовательная </a:t>
            </a:r>
            <a:r>
              <a:rPr lang="ru-RU" b="1" i="1" dirty="0" smtClean="0">
                <a:solidFill>
                  <a:srgbClr val="002060"/>
                </a:solidFill>
              </a:rPr>
              <a:t>школа </a:t>
            </a:r>
            <a:r>
              <a:rPr lang="ru-RU" b="1" i="1" dirty="0">
                <a:solidFill>
                  <a:srgbClr val="002060"/>
                </a:solidFill>
              </a:rPr>
              <a:t>им.М.М.Рудченко Перелюбского муниципального района </a:t>
            </a:r>
          </a:p>
          <a:p>
            <a:pPr algn="ctr"/>
            <a:r>
              <a:rPr lang="ru-RU" b="1" i="1" dirty="0">
                <a:solidFill>
                  <a:srgbClr val="002060"/>
                </a:solidFill>
              </a:rPr>
              <a:t>Саратовской области»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836712"/>
            <a:ext cx="427918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i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Упражнение 5. «Сейко».</a:t>
            </a:r>
          </a:p>
        </p:txBody>
      </p:sp>
      <p:pic>
        <p:nvPicPr>
          <p:cNvPr id="3" name="Рисунок 2" descr="Image"/>
          <p:cNvPicPr/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656" y="2060849"/>
            <a:ext cx="2996181" cy="1929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Image"/>
          <p:cNvPicPr/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080" y="2132856"/>
            <a:ext cx="2808312" cy="161266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022960" y="5733256"/>
            <a:ext cx="7488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rgbClr val="7030A0"/>
                </a:solidFill>
              </a:rPr>
              <a:t>Действие </a:t>
            </a:r>
            <a:r>
              <a:rPr lang="ru-RU" sz="2400" b="1" i="1" dirty="0" smtClean="0">
                <a:solidFill>
                  <a:srgbClr val="7030A0"/>
                </a:solidFill>
              </a:rPr>
              <a:t>упражнения:</a:t>
            </a:r>
            <a:r>
              <a:rPr lang="ru-RU" sz="2400" b="1" i="1" dirty="0">
                <a:solidFill>
                  <a:srgbClr val="7030A0"/>
                </a:solidFill>
              </a:rPr>
              <a:t> </a:t>
            </a:r>
            <a:r>
              <a:rPr lang="ru-RU" sz="2400" b="1" i="1" dirty="0" smtClean="0">
                <a:solidFill>
                  <a:srgbClr val="7030A0"/>
                </a:solidFill>
              </a:rPr>
              <a:t>Подтягивает </a:t>
            </a:r>
            <a:r>
              <a:rPr lang="ru-RU" sz="2400" b="1" i="1" dirty="0">
                <a:solidFill>
                  <a:srgbClr val="7030A0"/>
                </a:solidFill>
              </a:rPr>
              <a:t>мышцы бедер. </a:t>
            </a:r>
          </a:p>
          <a:p>
            <a:endParaRPr lang="ru-RU" sz="2400" b="1" i="1" dirty="0">
              <a:solidFill>
                <a:srgbClr val="7030A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1440" y="1357245"/>
            <a:ext cx="6991871" cy="42751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126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75464" y="562069"/>
            <a:ext cx="435895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i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Упражнение 6. «Алмаз</a:t>
            </a:r>
            <a:r>
              <a:rPr lang="ru-RU" sz="3000" b="1" i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».</a:t>
            </a:r>
            <a:endParaRPr lang="ru-RU" sz="3000" b="1" i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3" name="Рисунок 2" descr="Image"/>
          <p:cNvPicPr/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1772816"/>
            <a:ext cx="1296144" cy="2736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Image"/>
          <p:cNvPicPr/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88600" y="1772816"/>
            <a:ext cx="1445814" cy="288032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467544" y="5596574"/>
            <a:ext cx="8460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rgbClr val="7030A0"/>
                </a:solidFill>
              </a:rPr>
              <a:t>Действие </a:t>
            </a:r>
            <a:r>
              <a:rPr lang="ru-RU" sz="2400" b="1" i="1" dirty="0" smtClean="0">
                <a:solidFill>
                  <a:srgbClr val="7030A0"/>
                </a:solidFill>
              </a:rPr>
              <a:t>упражнения: Подтягивает </a:t>
            </a:r>
            <a:r>
              <a:rPr lang="ru-RU" sz="2400" b="1" i="1" dirty="0">
                <a:solidFill>
                  <a:srgbClr val="7030A0"/>
                </a:solidFill>
              </a:rPr>
              <a:t>мышцы с внутренней стороны рук, убирая жировые отложения.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0705" y="1157288"/>
            <a:ext cx="6574110" cy="44797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43445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7744" y="658371"/>
            <a:ext cx="58326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i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Упражнение 7. Шлюпка.</a:t>
            </a:r>
          </a:p>
        </p:txBody>
      </p:sp>
      <p:pic>
        <p:nvPicPr>
          <p:cNvPr id="6" name="Рисунок 5" descr="Image"/>
          <p:cNvPicPr/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87435" y="2132856"/>
            <a:ext cx="3600400" cy="2232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Image"/>
          <p:cNvPicPr/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2263529"/>
            <a:ext cx="3672408" cy="197090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1287435" y="5733256"/>
            <a:ext cx="66967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rgbClr val="7030A0"/>
                </a:solidFill>
              </a:rPr>
              <a:t>Действие</a:t>
            </a:r>
            <a:r>
              <a:rPr lang="ru-RU" dirty="0"/>
              <a:t> </a:t>
            </a:r>
            <a:r>
              <a:rPr lang="ru-RU" sz="2400" b="1" i="1" dirty="0">
                <a:solidFill>
                  <a:srgbClr val="7030A0"/>
                </a:solidFill>
              </a:rPr>
              <a:t>упражнения: Подтягивает</a:t>
            </a:r>
            <a:r>
              <a:rPr lang="ru-RU" dirty="0" smtClean="0"/>
              <a:t> </a:t>
            </a:r>
            <a:r>
              <a:rPr lang="ru-RU" sz="2400" b="1" i="1" dirty="0">
                <a:solidFill>
                  <a:srgbClr val="7030A0"/>
                </a:solidFill>
              </a:rPr>
              <a:t>мышцы</a:t>
            </a:r>
            <a:r>
              <a:rPr lang="ru-RU" dirty="0"/>
              <a:t> </a:t>
            </a:r>
            <a:r>
              <a:rPr lang="ru-RU" sz="2400" b="1" i="1" dirty="0">
                <a:solidFill>
                  <a:srgbClr val="7030A0"/>
                </a:solidFill>
              </a:rPr>
              <a:t>внутренней</a:t>
            </a:r>
            <a:r>
              <a:rPr lang="ru-RU" dirty="0"/>
              <a:t> </a:t>
            </a:r>
            <a:r>
              <a:rPr lang="ru-RU" sz="2400" b="1" i="1" dirty="0">
                <a:solidFill>
                  <a:srgbClr val="7030A0"/>
                </a:solidFill>
              </a:rPr>
              <a:t>стороны</a:t>
            </a:r>
            <a:r>
              <a:rPr lang="ru-RU" dirty="0"/>
              <a:t> </a:t>
            </a:r>
            <a:r>
              <a:rPr lang="ru-RU" sz="2400" b="1" i="1" dirty="0" smtClean="0">
                <a:solidFill>
                  <a:srgbClr val="7030A0"/>
                </a:solidFill>
              </a:rPr>
              <a:t>бедер.</a:t>
            </a:r>
            <a:endParaRPr lang="ru-RU" sz="2400" b="1" i="1" dirty="0">
              <a:solidFill>
                <a:srgbClr val="7030A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5170" y="1195388"/>
            <a:ext cx="7416823" cy="45378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15850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9752" y="692696"/>
            <a:ext cx="505324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i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Упражнение</a:t>
            </a:r>
            <a:r>
              <a:rPr lang="ru-RU" dirty="0" smtClean="0"/>
              <a:t> </a:t>
            </a:r>
            <a:r>
              <a:rPr lang="ru-RU" sz="3000" b="1" i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8. «Кренделек».</a:t>
            </a:r>
          </a:p>
        </p:txBody>
      </p:sp>
      <p:pic>
        <p:nvPicPr>
          <p:cNvPr id="3" name="Рисунок 2" descr="Image"/>
          <p:cNvPicPr/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1711533"/>
            <a:ext cx="2628024" cy="27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Image"/>
          <p:cNvPicPr/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984" y="1628800"/>
            <a:ext cx="2700000" cy="27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971600" y="5589240"/>
            <a:ext cx="74168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rgbClr val="7030A0"/>
                </a:solidFill>
              </a:rPr>
              <a:t>Действие</a:t>
            </a:r>
            <a:r>
              <a:rPr lang="ru-RU" dirty="0"/>
              <a:t> </a:t>
            </a:r>
            <a:r>
              <a:rPr lang="ru-RU" sz="2400" b="1" i="1" dirty="0">
                <a:solidFill>
                  <a:srgbClr val="7030A0"/>
                </a:solidFill>
              </a:rPr>
              <a:t>упражнения: Подтягивает</a:t>
            </a:r>
            <a:r>
              <a:rPr lang="ru-RU" dirty="0" smtClean="0"/>
              <a:t> </a:t>
            </a:r>
            <a:r>
              <a:rPr lang="ru-RU" sz="2400" b="1" i="1" dirty="0">
                <a:solidFill>
                  <a:srgbClr val="7030A0"/>
                </a:solidFill>
              </a:rPr>
              <a:t>мышцы</a:t>
            </a:r>
            <a:r>
              <a:rPr lang="ru-RU" dirty="0"/>
              <a:t> </a:t>
            </a:r>
            <a:r>
              <a:rPr lang="ru-RU" sz="2400" b="1" i="1" dirty="0">
                <a:solidFill>
                  <a:srgbClr val="7030A0"/>
                </a:solidFill>
              </a:rPr>
              <a:t>наружной</a:t>
            </a:r>
            <a:r>
              <a:rPr lang="ru-RU" dirty="0"/>
              <a:t> </a:t>
            </a:r>
            <a:r>
              <a:rPr lang="ru-RU" sz="2400" b="1" i="1" dirty="0">
                <a:solidFill>
                  <a:srgbClr val="7030A0"/>
                </a:solidFill>
              </a:rPr>
              <a:t>стороны</a:t>
            </a:r>
            <a:r>
              <a:rPr lang="ru-RU" dirty="0"/>
              <a:t> </a:t>
            </a:r>
            <a:r>
              <a:rPr lang="ru-RU" sz="2400" b="1" i="1" dirty="0">
                <a:solidFill>
                  <a:srgbClr val="7030A0"/>
                </a:solidFill>
              </a:rPr>
              <a:t>бедер. 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3012" y="1166812"/>
            <a:ext cx="6657975" cy="4524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3879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7744" y="548680"/>
            <a:ext cx="548566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i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Упражнение</a:t>
            </a:r>
            <a:r>
              <a:rPr lang="ru-RU" dirty="0" smtClean="0"/>
              <a:t> </a:t>
            </a:r>
            <a:r>
              <a:rPr lang="ru-RU" sz="3000" b="1" i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9. Брюшной пресс.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" name="Рисунок 2" descr="Image"/>
          <p:cNvPicPr/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1610409"/>
            <a:ext cx="3600400" cy="172579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Image"/>
          <p:cNvPicPr/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944" y="2204864"/>
            <a:ext cx="3528392" cy="190264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734074" y="5663133"/>
            <a:ext cx="78488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rgbClr val="7030A0"/>
                </a:solidFill>
              </a:rPr>
              <a:t>Действие</a:t>
            </a:r>
            <a:r>
              <a:rPr lang="ru-RU" dirty="0"/>
              <a:t> </a:t>
            </a:r>
            <a:r>
              <a:rPr lang="ru-RU" sz="2400" b="1" i="1" dirty="0">
                <a:solidFill>
                  <a:srgbClr val="7030A0"/>
                </a:solidFill>
              </a:rPr>
              <a:t>упражнения: </a:t>
            </a:r>
          </a:p>
          <a:p>
            <a:pPr algn="ctr"/>
            <a:r>
              <a:rPr lang="ru-RU" sz="2400" b="1" i="1" dirty="0">
                <a:solidFill>
                  <a:srgbClr val="7030A0"/>
                </a:solidFill>
              </a:rPr>
              <a:t>Укрепляет</a:t>
            </a:r>
            <a:r>
              <a:rPr lang="ru-RU" dirty="0"/>
              <a:t> </a:t>
            </a:r>
            <a:r>
              <a:rPr lang="ru-RU" sz="2400" b="1" i="1" dirty="0">
                <a:solidFill>
                  <a:srgbClr val="7030A0"/>
                </a:solidFill>
              </a:rPr>
              <a:t>мышцы</a:t>
            </a:r>
            <a:r>
              <a:rPr lang="ru-RU" dirty="0"/>
              <a:t> </a:t>
            </a:r>
            <a:r>
              <a:rPr lang="ru-RU" sz="2400" b="1" i="1" dirty="0">
                <a:solidFill>
                  <a:srgbClr val="7030A0"/>
                </a:solidFill>
              </a:rPr>
              <a:t>верхнего</a:t>
            </a:r>
            <a:r>
              <a:rPr lang="ru-RU" dirty="0"/>
              <a:t> </a:t>
            </a:r>
            <a:r>
              <a:rPr lang="ru-RU" sz="2400" b="1" i="1" dirty="0">
                <a:solidFill>
                  <a:srgbClr val="7030A0"/>
                </a:solidFill>
              </a:rPr>
              <a:t>и нижнего пресса. </a:t>
            </a:r>
          </a:p>
          <a:p>
            <a:pPr algn="ctr"/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4841" y="1059730"/>
            <a:ext cx="6610350" cy="4552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55810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476672"/>
            <a:ext cx="60486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i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Упражнение</a:t>
            </a:r>
            <a:r>
              <a:rPr lang="ru-RU" dirty="0" smtClean="0"/>
              <a:t> </a:t>
            </a:r>
            <a:r>
              <a:rPr lang="ru-RU" sz="3000" b="1" i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10. Растяжка</a:t>
            </a:r>
            <a:r>
              <a:rPr lang="ru-RU" dirty="0" smtClean="0"/>
              <a:t> </a:t>
            </a:r>
          </a:p>
          <a:p>
            <a:pPr algn="ctr"/>
            <a:r>
              <a:rPr lang="ru-RU" sz="3000" b="1" i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подколенных</a:t>
            </a:r>
            <a:r>
              <a:rPr lang="ru-RU" dirty="0" smtClean="0"/>
              <a:t> </a:t>
            </a:r>
            <a:r>
              <a:rPr lang="ru-RU" sz="3000" b="1" i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сухожилий</a:t>
            </a:r>
            <a:r>
              <a:rPr lang="ru-RU" sz="3000" b="1" i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.</a:t>
            </a:r>
          </a:p>
        </p:txBody>
      </p:sp>
      <p:pic>
        <p:nvPicPr>
          <p:cNvPr id="3" name="Рисунок 2" descr="Image"/>
          <p:cNvPicPr/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1628800"/>
            <a:ext cx="2736304" cy="2808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Image"/>
          <p:cNvPicPr/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1773112"/>
            <a:ext cx="2592000" cy="2664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418766" y="5750004"/>
            <a:ext cx="84504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rgbClr val="7030A0"/>
                </a:solidFill>
              </a:rPr>
              <a:t>Действие</a:t>
            </a:r>
            <a:r>
              <a:rPr lang="ru-RU" dirty="0"/>
              <a:t> </a:t>
            </a:r>
            <a:r>
              <a:rPr lang="ru-RU" sz="2400" b="1" i="1" dirty="0">
                <a:solidFill>
                  <a:srgbClr val="7030A0"/>
                </a:solidFill>
              </a:rPr>
              <a:t>упражнения: Тренирует мышцы </a:t>
            </a:r>
            <a:endParaRPr lang="ru-RU" sz="2400" b="1" i="1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b="1" i="1" dirty="0" smtClean="0">
                <a:solidFill>
                  <a:srgbClr val="7030A0"/>
                </a:solidFill>
              </a:rPr>
              <a:t>задней </a:t>
            </a:r>
            <a:r>
              <a:rPr lang="ru-RU" sz="2400" b="1" i="1" dirty="0">
                <a:solidFill>
                  <a:srgbClr val="7030A0"/>
                </a:solidFill>
              </a:rPr>
              <a:t>части бедер.</a:t>
            </a:r>
            <a:r>
              <a:rPr lang="ru-RU" dirty="0"/>
              <a:t> </a:t>
            </a:r>
          </a:p>
          <a:p>
            <a:pPr algn="ctr"/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9783" y="1268760"/>
            <a:ext cx="6648450" cy="4591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57028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620688"/>
            <a:ext cx="501996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i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Упражнение</a:t>
            </a:r>
            <a:r>
              <a:rPr lang="ru-RU" dirty="0" smtClean="0"/>
              <a:t> </a:t>
            </a:r>
            <a:r>
              <a:rPr lang="ru-RU" sz="3000" b="1" i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11. «Ножницы»</a:t>
            </a:r>
          </a:p>
        </p:txBody>
      </p:sp>
      <p:pic>
        <p:nvPicPr>
          <p:cNvPr id="3" name="Рисунок 2" descr="Image"/>
          <p:cNvPicPr/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712" y="2066764"/>
            <a:ext cx="5524020" cy="93610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Image"/>
          <p:cNvPicPr/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712" y="2857872"/>
            <a:ext cx="5472608" cy="156577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533108" y="5712258"/>
            <a:ext cx="836581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>
                <a:solidFill>
                  <a:srgbClr val="7030A0"/>
                </a:solidFill>
              </a:rPr>
              <a:t>Действие</a:t>
            </a:r>
            <a:r>
              <a:rPr lang="ru-RU" dirty="0"/>
              <a:t> </a:t>
            </a:r>
            <a:r>
              <a:rPr lang="ru-RU" sz="2400" b="1" i="1" dirty="0">
                <a:solidFill>
                  <a:srgbClr val="7030A0"/>
                </a:solidFill>
              </a:rPr>
              <a:t>упражнения: Укрепляет</a:t>
            </a:r>
            <a:r>
              <a:rPr lang="ru-RU" dirty="0" smtClean="0"/>
              <a:t> </a:t>
            </a:r>
            <a:r>
              <a:rPr lang="ru-RU" sz="2400" b="1" i="1" dirty="0">
                <a:solidFill>
                  <a:srgbClr val="7030A0"/>
                </a:solidFill>
              </a:rPr>
              <a:t>мышцы</a:t>
            </a:r>
            <a:r>
              <a:rPr lang="ru-RU" dirty="0"/>
              <a:t> </a:t>
            </a:r>
            <a:r>
              <a:rPr lang="ru-RU" sz="2400" b="1" i="1" dirty="0">
                <a:solidFill>
                  <a:srgbClr val="7030A0"/>
                </a:solidFill>
              </a:rPr>
              <a:t>нижнего</a:t>
            </a:r>
            <a:r>
              <a:rPr lang="ru-RU" dirty="0"/>
              <a:t> </a:t>
            </a:r>
            <a:r>
              <a:rPr lang="ru-RU" sz="2400" b="1" i="1" dirty="0">
                <a:solidFill>
                  <a:srgbClr val="7030A0"/>
                </a:solidFill>
              </a:rPr>
              <a:t>пресса. 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8725" y="1183272"/>
            <a:ext cx="6686550" cy="4514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31733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692696"/>
            <a:ext cx="460228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i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Упражнение 12. «Кошка».</a:t>
            </a:r>
          </a:p>
        </p:txBody>
      </p:sp>
      <p:pic>
        <p:nvPicPr>
          <p:cNvPr id="3" name="Рисунок 2" descr="Image"/>
          <p:cNvPicPr/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656" y="1700808"/>
            <a:ext cx="3470400" cy="1677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Image"/>
          <p:cNvPicPr/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960" y="2996952"/>
            <a:ext cx="3348000" cy="17208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020416" y="5589240"/>
            <a:ext cx="72728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rgbClr val="7030A0"/>
                </a:solidFill>
              </a:rPr>
              <a:t>Действие</a:t>
            </a:r>
            <a:r>
              <a:rPr lang="ru-RU" dirty="0"/>
              <a:t> </a:t>
            </a:r>
            <a:r>
              <a:rPr lang="ru-RU" sz="2400" b="1" i="1" dirty="0">
                <a:solidFill>
                  <a:srgbClr val="7030A0"/>
                </a:solidFill>
              </a:rPr>
              <a:t>упражнения:</a:t>
            </a:r>
          </a:p>
          <a:p>
            <a:pPr algn="ctr"/>
            <a:r>
              <a:rPr lang="ru-RU" sz="2400" b="1" i="1" dirty="0">
                <a:solidFill>
                  <a:srgbClr val="7030A0"/>
                </a:solidFill>
              </a:rPr>
              <a:t>Подтягивает</a:t>
            </a:r>
            <a:r>
              <a:rPr lang="ru-RU" dirty="0" smtClean="0"/>
              <a:t> </a:t>
            </a:r>
            <a:r>
              <a:rPr lang="ru-RU" sz="2400" b="1" i="1" dirty="0">
                <a:solidFill>
                  <a:srgbClr val="7030A0"/>
                </a:solidFill>
              </a:rPr>
              <a:t>и укрепляет мышцы </a:t>
            </a:r>
            <a:r>
              <a:rPr lang="ru-RU" sz="2400" b="1" i="1" dirty="0" smtClean="0">
                <a:solidFill>
                  <a:srgbClr val="7030A0"/>
                </a:solidFill>
              </a:rPr>
              <a:t>живота</a:t>
            </a:r>
            <a:r>
              <a:rPr lang="ru-RU" dirty="0" smtClean="0"/>
              <a:t> </a:t>
            </a:r>
            <a:r>
              <a:rPr lang="ru-RU" sz="2400" b="1" i="1" dirty="0">
                <a:solidFill>
                  <a:srgbClr val="7030A0"/>
                </a:solidFill>
              </a:rPr>
              <a:t>и</a:t>
            </a:r>
            <a:r>
              <a:rPr lang="ru-RU" dirty="0"/>
              <a:t> </a:t>
            </a:r>
            <a:r>
              <a:rPr lang="ru-RU" sz="2400" b="1" i="1" dirty="0">
                <a:solidFill>
                  <a:srgbClr val="7030A0"/>
                </a:solidFill>
              </a:rPr>
              <a:t>бедер.</a:t>
            </a:r>
            <a:r>
              <a:rPr lang="ru-RU" dirty="0"/>
              <a:t> </a:t>
            </a: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193" y="1166812"/>
            <a:ext cx="6638925" cy="4524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2829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1124744"/>
            <a:ext cx="6408712" cy="332398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7030A0"/>
                </a:solidFill>
              </a:rPr>
              <a:t>Весь комплекс упражнений рекомендуется </a:t>
            </a:r>
            <a:r>
              <a:rPr lang="ru-RU" sz="2400" b="1" i="1" dirty="0">
                <a:solidFill>
                  <a:srgbClr val="7030A0"/>
                </a:solidFill>
              </a:rPr>
              <a:t>выполнять на голодный желудок (до завтрака и до ужина). Длительность занятий – 15 минут (упражнения стоит делать ежедневно – только такой подход гарантирует положительный результат). Перед занятиями можно выпить </a:t>
            </a:r>
            <a:r>
              <a:rPr lang="ru-RU" sz="2400" b="1" i="1" dirty="0" smtClean="0">
                <a:solidFill>
                  <a:srgbClr val="7030A0"/>
                </a:solidFill>
              </a:rPr>
              <a:t>200-250 мл </a:t>
            </a:r>
            <a:r>
              <a:rPr lang="ru-RU" sz="2400" b="1" i="1" dirty="0">
                <a:solidFill>
                  <a:srgbClr val="7030A0"/>
                </a:solidFill>
              </a:rPr>
              <a:t>жидкости (воды, сока, чая).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0511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332656"/>
            <a:ext cx="7581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i="1" dirty="0" smtClean="0">
                <a:solidFill>
                  <a:srgbClr val="B51B94"/>
                </a:solidFill>
              </a:rPr>
              <a:t>При подготовке материала были использованы следующие ресурсы:</a:t>
            </a:r>
            <a:endParaRPr lang="ru-RU" sz="2400" b="1" i="1" dirty="0">
              <a:solidFill>
                <a:srgbClr val="B51B94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91680" y="1238206"/>
            <a:ext cx="70055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2"/>
              </a:rPr>
              <a:t>http://www.womanparadise.ru/?</a:t>
            </a:r>
            <a:r>
              <a:rPr lang="en-US" dirty="0" smtClean="0">
                <a:hlinkClick r:id="rId2"/>
              </a:rPr>
              <a:t>p=5413</a:t>
            </a:r>
            <a:endParaRPr lang="ru-RU" dirty="0" smtClean="0"/>
          </a:p>
          <a:p>
            <a:r>
              <a:rPr lang="en-US" dirty="0">
                <a:hlinkClick r:id="rId3"/>
              </a:rPr>
              <a:t>http://www.liveinternet.ru/users/4455035/post189332805</a:t>
            </a:r>
            <a:r>
              <a:rPr lang="en-US" dirty="0" smtClean="0">
                <a:hlinkClick r:id="rId3"/>
              </a:rPr>
              <a:t>/</a:t>
            </a:r>
            <a:endParaRPr lang="ru-RU" dirty="0" smtClean="0"/>
          </a:p>
          <a:p>
            <a:r>
              <a:rPr lang="en-US" dirty="0">
                <a:hlinkClick r:id="rId4"/>
              </a:rPr>
              <a:t>http://foto.mail.ru/community/bodiflex/1#page=/</a:t>
            </a:r>
            <a:r>
              <a:rPr lang="en-US" dirty="0" smtClean="0">
                <a:hlinkClick r:id="rId4"/>
              </a:rPr>
              <a:t>community/bodiflex/1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835696" y="2438535"/>
            <a:ext cx="55996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А также кадры из фильма </a:t>
            </a:r>
            <a:r>
              <a:rPr lang="en-US" b="1" dirty="0" smtClean="0">
                <a:solidFill>
                  <a:srgbClr val="002060"/>
                </a:solidFill>
              </a:rPr>
              <a:t>BODYFLEX_2_FITNES_HIT</a:t>
            </a:r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______________________________________________ 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1680" y="2996952"/>
            <a:ext cx="661738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Особая благодарность автору шаблона Коровиной Ирине Николаевне</a:t>
            </a:r>
            <a:endParaRPr lang="ru-RU" sz="2000" b="1" dirty="0">
              <a:solidFill>
                <a:srgbClr val="C00000"/>
              </a:solidFill>
            </a:endParaRPr>
          </a:p>
          <a:p>
            <a:r>
              <a:rPr lang="en-US" dirty="0">
                <a:hlinkClick r:id="rId5"/>
              </a:rPr>
              <a:t>http://corowina.ucoz.com/</a:t>
            </a:r>
            <a:endParaRPr lang="en-US" dirty="0"/>
          </a:p>
          <a:p>
            <a:endParaRPr lang="ru-RU" dirty="0"/>
          </a:p>
          <a:p>
            <a:r>
              <a:rPr lang="ru-RU" dirty="0"/>
              <a:t>Использованы ресурсы:</a:t>
            </a:r>
          </a:p>
          <a:p>
            <a:r>
              <a:rPr lang="ru-RU" dirty="0"/>
              <a:t>Солнышко - </a:t>
            </a:r>
            <a:r>
              <a:rPr lang="ru-RU" dirty="0">
                <a:hlinkClick r:id="rId6"/>
              </a:rPr>
              <a:t>http://www.dietaonline.ru/community/post.php?topic_id=30706&amp;page=43</a:t>
            </a:r>
            <a:endParaRPr lang="ru-RU" dirty="0"/>
          </a:p>
          <a:p>
            <a:r>
              <a:rPr lang="ru-RU" dirty="0"/>
              <a:t>Фон - </a:t>
            </a:r>
            <a:r>
              <a:rPr lang="ru-RU" u="sng" dirty="0">
                <a:hlinkClick r:id="rId7"/>
              </a:rPr>
              <a:t>http://www.gpark.kz/gdefon/download/241668?PHPSESSID=8e2f6e45406bb9e6af6c1e6d59252946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5745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2130978"/>
            <a:ext cx="770485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Методика БОДИФЛЕКС </a:t>
            </a:r>
          </a:p>
          <a:p>
            <a:pPr algn="ctr"/>
            <a:r>
              <a:rPr lang="ru-RU" sz="2800" b="1" i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основана </a:t>
            </a:r>
            <a:r>
              <a:rPr lang="ru-RU" sz="2800" b="1" i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на сочетании глубокого дыхания и специальных упражнений, направленных на увеличение гибкости </a:t>
            </a:r>
            <a:endParaRPr lang="ru-RU" sz="2800" b="1" i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  <a:p>
            <a:pPr algn="ctr"/>
            <a:r>
              <a:rPr lang="ru-RU" sz="2800" b="1" i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и </a:t>
            </a:r>
            <a:r>
              <a:rPr lang="ru-RU" sz="2800" b="1" i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укрепление мышечных групп</a:t>
            </a:r>
            <a:r>
              <a:rPr lang="ru-RU" sz="2800" b="1" i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</a:t>
            </a:r>
            <a:endParaRPr lang="ru-RU" sz="2800" b="1" i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260648"/>
            <a:ext cx="2740627" cy="19569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4365104"/>
            <a:ext cx="2325996" cy="2041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8324" y="3941384"/>
            <a:ext cx="1656183" cy="24529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98888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1" y="620688"/>
            <a:ext cx="590465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Программа основана на сжигании лишних жировых отложений и формировании мышечной массы с помощью анаэробного дыхания и специальных поз, «вливающих» кислород в клетки организма.</a:t>
            </a:r>
          </a:p>
        </p:txBody>
      </p:sp>
      <p:pic>
        <p:nvPicPr>
          <p:cNvPr id="2050" name="Picture 2" descr="C:\Users\Пользователь\Pictures\Организатор клипов (Майкрософт)\00310246.wm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3808" y="3308283"/>
            <a:ext cx="3113271" cy="3133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0981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472314"/>
            <a:ext cx="80386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i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А</a:t>
            </a:r>
            <a:r>
              <a:rPr lang="ru-RU" sz="3000" b="1" i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наэробное дыхание состоит из 5 этапов</a:t>
            </a:r>
            <a:endParaRPr lang="ru-RU" sz="3000" b="1" i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5616" y="1556792"/>
            <a:ext cx="784291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/>
              <a:t>1-й этап. Выдыхание всего воздуха из легких через рот</a:t>
            </a:r>
            <a:r>
              <a:rPr lang="ru-RU" sz="2400" i="1" dirty="0"/>
              <a:t> 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115616" y="2042264"/>
            <a:ext cx="555427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/>
              <a:t>2-й этап. Быстрое вдыхание через нос 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136657" y="2585053"/>
            <a:ext cx="597747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/>
              <a:t>3-й этап. Выдыхание из диафрагмы всего </a:t>
            </a:r>
            <a:endParaRPr lang="ru-RU" sz="2400" b="1" i="1" dirty="0" smtClean="0"/>
          </a:p>
          <a:p>
            <a:r>
              <a:rPr lang="ru-RU" sz="2400" b="1" i="1" dirty="0" smtClean="0"/>
              <a:t>воздуха </a:t>
            </a:r>
            <a:r>
              <a:rPr lang="ru-RU" sz="2400" b="1" i="1" dirty="0"/>
              <a:t>через рот 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136657" y="3509127"/>
            <a:ext cx="732687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/>
              <a:t>4-й этап. Задержка дыхания и втягивание живота 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189598" y="4204059"/>
            <a:ext cx="554677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/>
              <a:t>5-й этап. Расслабление, вдох через нос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8041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476672"/>
            <a:ext cx="62646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i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Основная </a:t>
            </a:r>
            <a:r>
              <a:rPr lang="ru-RU" sz="3000" b="1" i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программа БОДИФЛЕКС включает 12 упражнений :</a:t>
            </a:r>
            <a:endParaRPr lang="ru-RU" sz="3000" b="1" i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3802" y="1815477"/>
            <a:ext cx="9877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/>
              <a:t>1. Лев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70660" y="2273513"/>
            <a:ext cx="30374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/>
              <a:t>2.Уродливая</a:t>
            </a:r>
            <a:r>
              <a:rPr lang="ru-RU" dirty="0" smtClean="0"/>
              <a:t> </a:t>
            </a:r>
            <a:r>
              <a:rPr lang="ru-RU" sz="2400" b="1" i="1" dirty="0"/>
              <a:t>гримаса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53802" y="2676302"/>
            <a:ext cx="30008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/>
              <a:t>3.Боковая</a:t>
            </a:r>
            <a:r>
              <a:rPr lang="ru-RU" dirty="0" smtClean="0"/>
              <a:t> </a:t>
            </a:r>
            <a:r>
              <a:rPr lang="ru-RU" sz="2400" b="1" i="1" dirty="0" smtClean="0"/>
              <a:t>растяжка</a:t>
            </a:r>
          </a:p>
          <a:p>
            <a:endParaRPr lang="ru-RU" sz="24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247547" y="3027243"/>
            <a:ext cx="399500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/>
              <a:t>4. Оттягивание</a:t>
            </a:r>
            <a:r>
              <a:rPr lang="ru-RU" b="1" dirty="0"/>
              <a:t> </a:t>
            </a:r>
            <a:r>
              <a:rPr lang="ru-RU" sz="2400" b="1" i="1" dirty="0"/>
              <a:t>ноги</a:t>
            </a:r>
            <a:r>
              <a:rPr lang="ru-RU" b="1" dirty="0"/>
              <a:t> </a:t>
            </a:r>
            <a:r>
              <a:rPr lang="ru-RU" sz="2400" b="1" i="1" dirty="0"/>
              <a:t>назад</a:t>
            </a:r>
            <a:r>
              <a:rPr lang="ru-RU" dirty="0" smtClean="0"/>
              <a:t> </a:t>
            </a:r>
            <a:endParaRPr lang="ru-RU" dirty="0"/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270660" y="3428682"/>
            <a:ext cx="12731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/>
              <a:t>5. Сейко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53802" y="3890346"/>
            <a:ext cx="1346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/>
              <a:t>6. Алмаз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611406" y="1728746"/>
            <a:ext cx="16334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/>
              <a:t>7. Шлюпка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611406" y="2190411"/>
            <a:ext cx="19189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/>
              <a:t>8. Кренделек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606212" y="2679167"/>
            <a:ext cx="33466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/>
              <a:t>9. Растяжка </a:t>
            </a:r>
            <a:r>
              <a:rPr lang="ru-RU" sz="2400" b="1" i="1" dirty="0" smtClean="0"/>
              <a:t>подколен-</a:t>
            </a:r>
          </a:p>
          <a:p>
            <a:r>
              <a:rPr lang="ru-RU" sz="2400" b="1" i="1" dirty="0" smtClean="0"/>
              <a:t>    ных  сухожилий</a:t>
            </a:r>
            <a:endParaRPr lang="ru-RU" sz="2400" b="1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5513444" y="3477004"/>
            <a:ext cx="2759721" cy="45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10. Брюшной </a:t>
            </a:r>
            <a:r>
              <a:rPr lang="ru-RU" sz="2400" b="1" i="1" dirty="0"/>
              <a:t>пресс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513444" y="3940268"/>
            <a:ext cx="19747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/>
              <a:t>11. Ножницы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988776" y="4731577"/>
            <a:ext cx="15302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/>
              <a:t>12. Кошка</a:t>
            </a:r>
          </a:p>
        </p:txBody>
      </p:sp>
    </p:spTree>
    <p:extLst>
      <p:ext uri="{BB962C8B-B14F-4D97-AF65-F5344CB8AC3E}">
        <p14:creationId xmlns:p14="http://schemas.microsoft.com/office/powerpoint/2010/main" val="358802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559713"/>
            <a:ext cx="350775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i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Упражнение 1. Лев.</a:t>
            </a:r>
          </a:p>
        </p:txBody>
      </p:sp>
      <p:pic>
        <p:nvPicPr>
          <p:cNvPr id="3" name="Рисунок 2" descr="Image"/>
          <p:cNvPicPr/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656" y="1772816"/>
            <a:ext cx="1313815" cy="2228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Image"/>
          <p:cNvPicPr/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920" y="2211777"/>
            <a:ext cx="1244600" cy="119126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Image"/>
          <p:cNvPicPr/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73917" y="2200080"/>
            <a:ext cx="1244600" cy="116776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755576" y="4725144"/>
            <a:ext cx="79208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rgbClr val="7030A0"/>
                </a:solidFill>
              </a:rPr>
              <a:t>Действие </a:t>
            </a:r>
            <a:r>
              <a:rPr lang="ru-RU" sz="2400" b="1" i="1" dirty="0" smtClean="0">
                <a:solidFill>
                  <a:srgbClr val="7030A0"/>
                </a:solidFill>
              </a:rPr>
              <a:t>упражнения: Подтягивает </a:t>
            </a:r>
            <a:r>
              <a:rPr lang="ru-RU" sz="2400" b="1" i="1" dirty="0">
                <a:solidFill>
                  <a:srgbClr val="7030A0"/>
                </a:solidFill>
              </a:rPr>
              <a:t>мышцы лица и </a:t>
            </a:r>
            <a:r>
              <a:rPr lang="ru-RU" sz="2400" b="1" i="1" dirty="0" smtClean="0">
                <a:solidFill>
                  <a:srgbClr val="7030A0"/>
                </a:solidFill>
              </a:rPr>
              <a:t>шеи.</a:t>
            </a:r>
            <a:endParaRPr lang="ru-RU" sz="2400" b="1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052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476672"/>
            <a:ext cx="49685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i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Упражнение 2.</a:t>
            </a:r>
          </a:p>
          <a:p>
            <a:pPr algn="ctr"/>
            <a:r>
              <a:rPr lang="ru-RU" sz="3000" b="1" i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Уродливая </a:t>
            </a:r>
            <a:r>
              <a:rPr lang="ru-RU" sz="3000" b="1" i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гримаса.</a:t>
            </a:r>
            <a:endParaRPr lang="ru-RU" sz="3000" b="1" i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3" name="Рисунок 2" descr="Image"/>
          <p:cNvPicPr/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1988840"/>
            <a:ext cx="1260475" cy="2066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Image"/>
          <p:cNvPicPr/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10375" y="2131079"/>
            <a:ext cx="714375" cy="178244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Image"/>
          <p:cNvPicPr/>
          <p:nvPr/>
        </p:nvPicPr>
        <p:blipFill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168" y="2131079"/>
            <a:ext cx="1390650" cy="175196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791580" y="4725144"/>
            <a:ext cx="7776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rgbClr val="7030A0"/>
                </a:solidFill>
              </a:rPr>
              <a:t>Действие </a:t>
            </a:r>
            <a:r>
              <a:rPr lang="ru-RU" sz="2400" b="1" i="1" dirty="0" smtClean="0">
                <a:solidFill>
                  <a:srgbClr val="7030A0"/>
                </a:solidFill>
              </a:rPr>
              <a:t>упражнения: </a:t>
            </a:r>
            <a:endParaRPr lang="ru-RU" sz="2400" b="1" i="1" dirty="0">
              <a:solidFill>
                <a:srgbClr val="7030A0"/>
              </a:solidFill>
            </a:endParaRPr>
          </a:p>
          <a:p>
            <a:pPr algn="ctr"/>
            <a:r>
              <a:rPr lang="ru-RU" sz="2400" b="1" i="1" dirty="0">
                <a:solidFill>
                  <a:srgbClr val="7030A0"/>
                </a:solidFill>
              </a:rPr>
              <a:t>Подтягивает мышцы шеи, уменьшает </a:t>
            </a:r>
            <a:r>
              <a:rPr lang="ru-RU" sz="2400" b="1" i="1" dirty="0" smtClean="0">
                <a:solidFill>
                  <a:srgbClr val="7030A0"/>
                </a:solidFill>
              </a:rPr>
              <a:t>или </a:t>
            </a:r>
            <a:r>
              <a:rPr lang="ru-RU" sz="2400" b="1" i="1" dirty="0">
                <a:solidFill>
                  <a:srgbClr val="7030A0"/>
                </a:solidFill>
              </a:rPr>
              <a:t>убирает полностью двойной </a:t>
            </a:r>
            <a:r>
              <a:rPr lang="ru-RU" sz="2400" b="1" i="1" dirty="0" smtClean="0">
                <a:solidFill>
                  <a:srgbClr val="7030A0"/>
                </a:solidFill>
              </a:rPr>
              <a:t>подбородок.</a:t>
            </a:r>
            <a:endParaRPr lang="ru-RU" sz="2400" b="1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0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559713"/>
            <a:ext cx="613866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i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Упражнение 3. Боковая </a:t>
            </a:r>
            <a:r>
              <a:rPr lang="ru-RU" sz="3000" b="1" i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растяжка.</a:t>
            </a:r>
            <a:endParaRPr lang="ru-RU" sz="3000" b="1" i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3" name="Рисунок 2" descr="Image"/>
          <p:cNvPicPr/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21242" y="1749472"/>
            <a:ext cx="2858770" cy="152146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683568" y="5013176"/>
            <a:ext cx="7992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rgbClr val="7030A0"/>
                </a:solidFill>
              </a:rPr>
              <a:t>Действие упражнения: </a:t>
            </a:r>
            <a:r>
              <a:rPr lang="ru-RU" sz="2400" b="1" i="1" dirty="0" smtClean="0">
                <a:solidFill>
                  <a:srgbClr val="7030A0"/>
                </a:solidFill>
              </a:rPr>
              <a:t>Подтягивает </a:t>
            </a:r>
            <a:r>
              <a:rPr lang="ru-RU" sz="2400" b="1" i="1" dirty="0">
                <a:solidFill>
                  <a:srgbClr val="7030A0"/>
                </a:solidFill>
              </a:rPr>
              <a:t>мышцы талии и бедер, и, </a:t>
            </a:r>
            <a:r>
              <a:rPr lang="ru-RU" sz="2400" b="1" i="1" dirty="0" smtClean="0">
                <a:solidFill>
                  <a:srgbClr val="7030A0"/>
                </a:solidFill>
              </a:rPr>
              <a:t>соответственно</a:t>
            </a:r>
            <a:r>
              <a:rPr lang="ru-RU" sz="2400" b="1" i="1" dirty="0">
                <a:solidFill>
                  <a:srgbClr val="7030A0"/>
                </a:solidFill>
              </a:rPr>
              <a:t>, уменьшает их объем. </a:t>
            </a:r>
          </a:p>
          <a:p>
            <a:endParaRPr lang="ru-RU" sz="2400" b="1" i="1" dirty="0">
              <a:solidFill>
                <a:srgbClr val="7030A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1680" y="1203727"/>
            <a:ext cx="5472608" cy="37917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71208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620688"/>
            <a:ext cx="724916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i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Упражнение 4. Оттягивание ноги назад.</a:t>
            </a:r>
          </a:p>
        </p:txBody>
      </p:sp>
      <p:pic>
        <p:nvPicPr>
          <p:cNvPr id="3" name="Рисунок 2" descr="Image"/>
          <p:cNvPicPr/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1876" y="2515146"/>
            <a:ext cx="3600400" cy="118998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Image"/>
          <p:cNvPicPr/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2060848"/>
            <a:ext cx="3087375" cy="189039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616022" y="5316953"/>
            <a:ext cx="79289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rgbClr val="7030A0"/>
                </a:solidFill>
              </a:rPr>
              <a:t>Действие </a:t>
            </a:r>
            <a:r>
              <a:rPr lang="ru-RU" sz="2400" b="1" i="1" dirty="0" smtClean="0">
                <a:solidFill>
                  <a:srgbClr val="7030A0"/>
                </a:solidFill>
              </a:rPr>
              <a:t>упражнения: </a:t>
            </a:r>
            <a:endParaRPr lang="ru-RU" sz="2400" b="1" i="1" dirty="0">
              <a:solidFill>
                <a:srgbClr val="7030A0"/>
              </a:solidFill>
            </a:endParaRPr>
          </a:p>
          <a:p>
            <a:pPr algn="ctr"/>
            <a:r>
              <a:rPr lang="ru-RU" sz="2400" b="1" i="1" dirty="0">
                <a:solidFill>
                  <a:srgbClr val="7030A0"/>
                </a:solidFill>
              </a:rPr>
              <a:t>Подтягивает мышцы ягодиц, придавая им форму. </a:t>
            </a:r>
          </a:p>
          <a:p>
            <a:endParaRPr lang="ru-RU" sz="2400" b="1" i="1" dirty="0">
              <a:solidFill>
                <a:srgbClr val="7030A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631" y="1174686"/>
            <a:ext cx="7272808" cy="40963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17572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467</Words>
  <Application>Microsoft Office PowerPoint</Application>
  <PresentationFormat>Экран (4:3)</PresentationFormat>
  <Paragraphs>76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Система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2013-04-28T13:35:33Z</dcterms:created>
  <dcterms:modified xsi:type="dcterms:W3CDTF">2013-05-07T09:58:48Z</dcterms:modified>
</cp:coreProperties>
</file>